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handoutMasterIdLst>
    <p:handoutMasterId r:id="rId19"/>
  </p:handoutMasterIdLst>
  <p:sldIdLst>
    <p:sldId id="256" r:id="rId2"/>
    <p:sldId id="262" r:id="rId3"/>
    <p:sldId id="257" r:id="rId4"/>
    <p:sldId id="259" r:id="rId5"/>
    <p:sldId id="260" r:id="rId6"/>
    <p:sldId id="261" r:id="rId7"/>
    <p:sldId id="264" r:id="rId8"/>
    <p:sldId id="258" r:id="rId9"/>
    <p:sldId id="265" r:id="rId10"/>
    <p:sldId id="263" r:id="rId11"/>
    <p:sldId id="267" r:id="rId12"/>
    <p:sldId id="266" r:id="rId13"/>
    <p:sldId id="268" r:id="rId14"/>
    <p:sldId id="269" r:id="rId15"/>
    <p:sldId id="270" r:id="rId16"/>
    <p:sldId id="271" r:id="rId17"/>
    <p:sldId id="272" r:id="rId18"/>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FA8B2D37-EA97-48CD-BA90-9ACDAE0EF45F}" type="datetimeFigureOut">
              <a:rPr lang="en-US" smtClean="0"/>
              <a:t>12/13/2011</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CCCAC7CB-94B0-4740-A76D-8DA4F6CDAADC}" type="slidenum">
              <a:rPr lang="en-US" smtClean="0"/>
              <a:t>‹#›</a:t>
            </a:fld>
            <a:endParaRPr lang="en-US"/>
          </a:p>
        </p:txBody>
      </p:sp>
    </p:spTree>
    <p:extLst>
      <p:ext uri="{BB962C8B-B14F-4D97-AF65-F5344CB8AC3E}">
        <p14:creationId xmlns:p14="http://schemas.microsoft.com/office/powerpoint/2010/main" val="67736416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9A239B9-1F6A-4E10-B45A-082A00FA523F}" type="datetimeFigureOut">
              <a:rPr lang="en-US" smtClean="0"/>
              <a:t>12/13/2011</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9C184FBC-784D-4835-BDA8-C3D68B7F91B9}"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239B9-1F6A-4E10-B45A-082A00FA523F}"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84FBC-784D-4835-BDA8-C3D68B7F91B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239B9-1F6A-4E10-B45A-082A00FA523F}"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9C184FBC-784D-4835-BDA8-C3D68B7F91B9}"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A239B9-1F6A-4E10-B45A-082A00FA523F}"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84FBC-784D-4835-BDA8-C3D68B7F91B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239B9-1F6A-4E10-B45A-082A00FA523F}" type="datetimeFigureOut">
              <a:rPr lang="en-US" smtClean="0"/>
              <a:t>12/13/2011</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9C184FBC-784D-4835-BDA8-C3D68B7F91B9}"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239B9-1F6A-4E10-B45A-082A00FA523F}" type="datetimeFigureOut">
              <a:rPr lang="en-US" smtClean="0"/>
              <a:t>12/13/2011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84FBC-784D-4835-BDA8-C3D68B7F91B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A239B9-1F6A-4E10-B45A-082A00FA523F}" type="datetimeFigureOut">
              <a:rPr lang="en-US" smtClean="0"/>
              <a:t>12/13/2011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184FBC-784D-4835-BDA8-C3D68B7F91B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A239B9-1F6A-4E10-B45A-082A00FA523F}" type="datetimeFigureOut">
              <a:rPr lang="en-US" smtClean="0"/>
              <a:t>12/13/2011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184FBC-784D-4835-BDA8-C3D68B7F91B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239B9-1F6A-4E10-B45A-082A00FA523F}" type="datetimeFigureOut">
              <a:rPr lang="en-US" smtClean="0"/>
              <a:t>12/13/2011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184FBC-784D-4835-BDA8-C3D68B7F91B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9A239B9-1F6A-4E10-B45A-082A00FA523F}" type="datetimeFigureOut">
              <a:rPr lang="en-US" smtClean="0"/>
              <a:t>12/13/2011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84FBC-784D-4835-BDA8-C3D68B7F91B9}"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C9A239B9-1F6A-4E10-B45A-082A00FA523F}" type="datetimeFigureOut">
              <a:rPr lang="en-US" smtClean="0"/>
              <a:t>12/13/2011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84FBC-784D-4835-BDA8-C3D68B7F91B9}"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9A239B9-1F6A-4E10-B45A-082A00FA523F}" type="datetimeFigureOut">
              <a:rPr lang="en-US" smtClean="0"/>
              <a:t>12/13/2011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9C184FBC-784D-4835-BDA8-C3D68B7F91B9}"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838200"/>
            <a:ext cx="8686800" cy="1470025"/>
          </a:xfrm>
        </p:spPr>
        <p:txBody>
          <a:bodyPr>
            <a:noAutofit/>
          </a:bodyPr>
          <a:lstStyle/>
          <a:p>
            <a:r>
              <a:rPr lang="en-US" sz="3600" dirty="0" smtClean="0"/>
              <a:t>Self-Monitoring and its Effect on Reducing Disruptive </a:t>
            </a:r>
            <a:r>
              <a:rPr lang="en-US" sz="3600" dirty="0"/>
              <a:t>B</a:t>
            </a:r>
            <a:r>
              <a:rPr lang="en-US" sz="3600" dirty="0" smtClean="0"/>
              <a:t>ehaviors in General </a:t>
            </a:r>
            <a:r>
              <a:rPr lang="en-US" sz="3600" dirty="0"/>
              <a:t>E</a:t>
            </a:r>
            <a:r>
              <a:rPr lang="en-US" sz="3600" dirty="0" smtClean="0"/>
              <a:t>ducation </a:t>
            </a:r>
            <a:r>
              <a:rPr lang="en-US" sz="3600" dirty="0"/>
              <a:t>C</a:t>
            </a:r>
            <a:r>
              <a:rPr lang="en-US" sz="3600" dirty="0" smtClean="0"/>
              <a:t>lassrooms</a:t>
            </a:r>
            <a:endParaRPr lang="en-US" sz="3600" dirty="0"/>
          </a:p>
        </p:txBody>
      </p:sp>
      <p:sp>
        <p:nvSpPr>
          <p:cNvPr id="3" name="Subtitle 2"/>
          <p:cNvSpPr>
            <a:spLocks noGrp="1"/>
          </p:cNvSpPr>
          <p:nvPr>
            <p:ph type="subTitle" idx="1"/>
          </p:nvPr>
        </p:nvSpPr>
        <p:spPr>
          <a:xfrm>
            <a:off x="609600" y="3200400"/>
            <a:ext cx="8001000" cy="1066800"/>
          </a:xfrm>
        </p:spPr>
        <p:txBody>
          <a:bodyPr>
            <a:noAutofit/>
          </a:bodyPr>
          <a:lstStyle/>
          <a:p>
            <a:r>
              <a:rPr lang="en-US" b="1" i="1" dirty="0" smtClean="0"/>
              <a:t>Cecilia Gerald</a:t>
            </a:r>
          </a:p>
          <a:p>
            <a:r>
              <a:rPr lang="en-US" b="1" i="1" dirty="0" smtClean="0"/>
              <a:t>Education 7201T</a:t>
            </a:r>
          </a:p>
          <a:p>
            <a:r>
              <a:rPr lang="en-US" b="1" i="1" dirty="0" smtClean="0"/>
              <a:t>Fall 2011</a:t>
            </a:r>
            <a:endParaRPr lang="en-US" b="1" i="1" dirty="0"/>
          </a:p>
        </p:txBody>
      </p:sp>
    </p:spTree>
    <p:extLst>
      <p:ext uri="{BB962C8B-B14F-4D97-AF65-F5344CB8AC3E}">
        <p14:creationId xmlns:p14="http://schemas.microsoft.com/office/powerpoint/2010/main" val="495479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381000" y="1828800"/>
            <a:ext cx="8382000" cy="5029200"/>
          </a:xfrm>
        </p:spPr>
        <p:txBody>
          <a:bodyPr>
            <a:normAutofit fontScale="62500" lnSpcReduction="20000"/>
          </a:bodyPr>
          <a:lstStyle/>
          <a:p>
            <a:r>
              <a:rPr lang="en-US" sz="2100" dirty="0" err="1"/>
              <a:t>Alber</a:t>
            </a:r>
            <a:r>
              <a:rPr lang="en-US" sz="2100" dirty="0"/>
              <a:t>-Morgan, S.R., </a:t>
            </a:r>
            <a:r>
              <a:rPr lang="en-US" sz="2100" dirty="0" err="1"/>
              <a:t>DeBar</a:t>
            </a:r>
            <a:r>
              <a:rPr lang="en-US" sz="2100" dirty="0"/>
              <a:t>, R. M., &amp; </a:t>
            </a:r>
            <a:r>
              <a:rPr lang="en-US" sz="2100" dirty="0" err="1"/>
              <a:t>Legge</a:t>
            </a:r>
            <a:r>
              <a:rPr lang="en-US" sz="2100" dirty="0"/>
              <a:t>, D. B. (2010). The Effects of Self-monitoring with </a:t>
            </a:r>
          </a:p>
          <a:p>
            <a:pPr marL="0" indent="0">
              <a:buNone/>
            </a:pPr>
            <a:r>
              <a:rPr lang="en-US" sz="2100" dirty="0" smtClean="0"/>
              <a:t>        	a </a:t>
            </a:r>
            <a:r>
              <a:rPr lang="en-US" sz="2100" dirty="0" err="1"/>
              <a:t>MotivAider</a:t>
            </a:r>
            <a:r>
              <a:rPr lang="en-US" sz="2100" dirty="0"/>
              <a:t> on the On-task Behavior of Fifth and Sixth Graders with Autism and Other Disabilities. </a:t>
            </a:r>
            <a:r>
              <a:rPr lang="en-US" sz="2100" dirty="0" smtClean="0"/>
              <a:t>	</a:t>
            </a:r>
            <a:r>
              <a:rPr lang="en-US" sz="2100" i="1" dirty="0" smtClean="0"/>
              <a:t>Journal of </a:t>
            </a:r>
            <a:r>
              <a:rPr lang="en-US" sz="2100" i="1" dirty="0"/>
              <a:t>Behavior Assessment &amp; Intervention in Children</a:t>
            </a:r>
            <a:r>
              <a:rPr lang="en-US" sz="2100" dirty="0"/>
              <a:t>, </a:t>
            </a:r>
            <a:r>
              <a:rPr lang="en-US" sz="2100" i="1" dirty="0"/>
              <a:t>1</a:t>
            </a:r>
            <a:r>
              <a:rPr lang="en-US" sz="2100" dirty="0"/>
              <a:t>(1), 43-52.</a:t>
            </a:r>
          </a:p>
          <a:p>
            <a:r>
              <a:rPr lang="en-US" sz="2100" dirty="0"/>
              <a:t>Amato-</a:t>
            </a:r>
            <a:r>
              <a:rPr lang="en-US" sz="2100" dirty="0" err="1"/>
              <a:t>Zech</a:t>
            </a:r>
            <a:r>
              <a:rPr lang="en-US" sz="2100" dirty="0"/>
              <a:t>, N. A., Hoff, K. E., &amp; </a:t>
            </a:r>
            <a:r>
              <a:rPr lang="en-US" sz="2100" dirty="0" err="1"/>
              <a:t>Doepke</a:t>
            </a:r>
            <a:r>
              <a:rPr lang="en-US" sz="2100" dirty="0"/>
              <a:t>, K. J. (2006). Increasing on-task behavior in </a:t>
            </a:r>
          </a:p>
          <a:p>
            <a:pPr marL="0" indent="0">
              <a:buNone/>
            </a:pPr>
            <a:r>
              <a:rPr lang="en-US" sz="2100" dirty="0" smtClean="0"/>
              <a:t>	the </a:t>
            </a:r>
            <a:r>
              <a:rPr lang="en-US" sz="2100" dirty="0"/>
              <a:t>classroom: Extension of self-monitoring strategies. </a:t>
            </a:r>
            <a:r>
              <a:rPr lang="en-US" sz="2100" i="1" dirty="0"/>
              <a:t>Psychology in the Schools</a:t>
            </a:r>
            <a:r>
              <a:rPr lang="en-US" sz="2100" dirty="0"/>
              <a:t>, 43: 211–221. </a:t>
            </a:r>
          </a:p>
          <a:p>
            <a:r>
              <a:rPr lang="en-US" sz="2100" dirty="0"/>
              <a:t>Axelrod, M. I., </a:t>
            </a:r>
            <a:r>
              <a:rPr lang="en-US" sz="2100" dirty="0" err="1"/>
              <a:t>Zhe</a:t>
            </a:r>
            <a:r>
              <a:rPr lang="en-US" sz="2100" dirty="0"/>
              <a:t>, E. J., Haugen, K. A., &amp; Klein, J. A. (2009). Self-Management of On-Task </a:t>
            </a:r>
          </a:p>
          <a:p>
            <a:pPr marL="0" indent="0">
              <a:buNone/>
            </a:pPr>
            <a:r>
              <a:rPr lang="en-US" sz="2100" dirty="0" smtClean="0"/>
              <a:t>	Homework </a:t>
            </a:r>
            <a:r>
              <a:rPr lang="en-US" sz="2100" dirty="0"/>
              <a:t>Behavior: A Promising Strategy for Adolescents With Attention and Behavior </a:t>
            </a:r>
            <a:r>
              <a:rPr lang="en-US" sz="2100" dirty="0" smtClean="0"/>
              <a:t>	Problems</a:t>
            </a:r>
            <a:r>
              <a:rPr lang="en-US" sz="2100" dirty="0"/>
              <a:t>. </a:t>
            </a:r>
            <a:r>
              <a:rPr lang="en-US" sz="2100" i="1" dirty="0"/>
              <a:t>School Psychology Review</a:t>
            </a:r>
            <a:r>
              <a:rPr lang="en-US" sz="2100" dirty="0"/>
              <a:t>, </a:t>
            </a:r>
            <a:r>
              <a:rPr lang="en-US" sz="2100" i="1" dirty="0"/>
              <a:t>38</a:t>
            </a:r>
            <a:r>
              <a:rPr lang="en-US" sz="2100" dirty="0"/>
              <a:t>(3), 325-333.</a:t>
            </a:r>
          </a:p>
          <a:p>
            <a:r>
              <a:rPr lang="en-US" sz="2100" dirty="0"/>
              <a:t>Bucher, K. T., &amp; Manning, M. (2001). Exploring the Foundations of Middle School Classroom </a:t>
            </a:r>
          </a:p>
          <a:p>
            <a:pPr marL="0" indent="0">
              <a:buNone/>
            </a:pPr>
            <a:r>
              <a:rPr lang="en-US" sz="2100" dirty="0" smtClean="0"/>
              <a:t>	Management</a:t>
            </a:r>
            <a:r>
              <a:rPr lang="en-US" sz="2100" dirty="0"/>
              <a:t>. </a:t>
            </a:r>
            <a:r>
              <a:rPr lang="en-US" sz="2100" i="1" dirty="0"/>
              <a:t>Childhood Education</a:t>
            </a:r>
            <a:r>
              <a:rPr lang="en-US" sz="2100" dirty="0"/>
              <a:t>, </a:t>
            </a:r>
            <a:r>
              <a:rPr lang="en-US" sz="2100" i="1" dirty="0"/>
              <a:t>78</a:t>
            </a:r>
            <a:r>
              <a:rPr lang="en-US" sz="2100" dirty="0"/>
              <a:t>(2), 84.</a:t>
            </a:r>
          </a:p>
          <a:p>
            <a:r>
              <a:rPr lang="en-US" sz="2100" dirty="0"/>
              <a:t>Citywide Standards of Intervention and Discipline Measures (2011 Discipline Code) </a:t>
            </a:r>
          </a:p>
          <a:p>
            <a:pPr marL="0" indent="0">
              <a:buNone/>
            </a:pPr>
            <a:r>
              <a:rPr lang="en-US" sz="2100" dirty="0" smtClean="0"/>
              <a:t>	Retrieved from: http</a:t>
            </a:r>
            <a:r>
              <a:rPr lang="en-US" sz="2100" dirty="0"/>
              <a:t>://</a:t>
            </a:r>
            <a:r>
              <a:rPr lang="en-US" sz="2100" dirty="0" smtClean="0"/>
              <a:t>schools.nyc.gov/NR/rdonlyres/B4C3EAD9-AA61-4430-A6C3-	D389F6238700/108973/DiscCode2012.pdf</a:t>
            </a:r>
            <a:endParaRPr lang="en-US" sz="2100" dirty="0"/>
          </a:p>
          <a:p>
            <a:r>
              <a:rPr lang="en-US" sz="2100" dirty="0" err="1"/>
              <a:t>Clunies</a:t>
            </a:r>
            <a:r>
              <a:rPr lang="en-US" sz="2100" dirty="0"/>
              <a:t>-Ross, P., Little, E., &amp; </a:t>
            </a:r>
            <a:r>
              <a:rPr lang="en-US" sz="2100" dirty="0" err="1"/>
              <a:t>Kienhuis</a:t>
            </a:r>
            <a:r>
              <a:rPr lang="en-US" sz="2100" dirty="0"/>
              <a:t>, M. (2008). Self-reported and actual use of proactive and </a:t>
            </a:r>
            <a:endParaRPr lang="en-US" sz="2100" dirty="0" smtClean="0"/>
          </a:p>
          <a:p>
            <a:pPr marL="457200" lvl="1" indent="0">
              <a:buNone/>
            </a:pPr>
            <a:r>
              <a:rPr lang="en-US" sz="2200" dirty="0" smtClean="0"/>
              <a:t>	reactive classroom management strategies and their relationship with teacher stress and 	student </a:t>
            </a:r>
            <a:r>
              <a:rPr lang="en-US" sz="2200" dirty="0" err="1" smtClean="0"/>
              <a:t>behaviour</a:t>
            </a:r>
            <a:r>
              <a:rPr lang="en-US" sz="2200" dirty="0" smtClean="0"/>
              <a:t>. </a:t>
            </a:r>
            <a:r>
              <a:rPr lang="en-US" sz="2200" i="1" dirty="0" smtClean="0"/>
              <a:t>Educational Psychology</a:t>
            </a:r>
            <a:r>
              <a:rPr lang="en-US" sz="2200" dirty="0" smtClean="0"/>
              <a:t>, </a:t>
            </a:r>
            <a:r>
              <a:rPr lang="en-US" sz="2200" i="1" dirty="0" smtClean="0"/>
              <a:t>28</a:t>
            </a:r>
            <a:r>
              <a:rPr lang="en-US" sz="2200" dirty="0" smtClean="0"/>
              <a:t>(6), 693-710. </a:t>
            </a:r>
          </a:p>
          <a:p>
            <a:r>
              <a:rPr lang="en-US" sz="2100" dirty="0" smtClean="0"/>
              <a:t>Daly</a:t>
            </a:r>
            <a:r>
              <a:rPr lang="en-US" sz="2100" dirty="0"/>
              <a:t>, P. M., &amp; </a:t>
            </a:r>
            <a:r>
              <a:rPr lang="en-US" sz="2100" dirty="0" err="1"/>
              <a:t>Ranalli</a:t>
            </a:r>
            <a:r>
              <a:rPr lang="en-US" sz="2100" dirty="0"/>
              <a:t>, P. (2003). Using </a:t>
            </a:r>
            <a:r>
              <a:rPr lang="en-US" sz="2100" dirty="0" err="1"/>
              <a:t>Countoons</a:t>
            </a:r>
            <a:r>
              <a:rPr lang="en-US" sz="2100" dirty="0"/>
              <a:t> to Teach Self-Monitoring Skills. </a:t>
            </a:r>
            <a:r>
              <a:rPr lang="en-US" sz="2100" i="1" dirty="0"/>
              <a:t>Teaching </a:t>
            </a:r>
            <a:endParaRPr lang="en-US" sz="2100" dirty="0"/>
          </a:p>
          <a:p>
            <a:pPr marL="0" indent="0">
              <a:buNone/>
            </a:pPr>
            <a:r>
              <a:rPr lang="en-US" sz="2100" i="1" dirty="0" smtClean="0"/>
              <a:t>	Exceptional </a:t>
            </a:r>
            <a:r>
              <a:rPr lang="en-US" sz="2100" i="1" dirty="0"/>
              <a:t>Children</a:t>
            </a:r>
            <a:r>
              <a:rPr lang="en-US" sz="2100" dirty="0"/>
              <a:t>, 35(5), 30. </a:t>
            </a:r>
          </a:p>
          <a:p>
            <a:r>
              <a:rPr lang="en-US" sz="2100" dirty="0"/>
              <a:t>de Haas-Warner, Sarah J. (1991). Effects of self-monitoring on preschoolers' on-task behavior: A </a:t>
            </a:r>
          </a:p>
          <a:p>
            <a:pPr marL="0" indent="0">
              <a:buNone/>
            </a:pPr>
            <a:r>
              <a:rPr lang="en-US" sz="2100" dirty="0" smtClean="0"/>
              <a:t>	pilot </a:t>
            </a:r>
            <a:r>
              <a:rPr lang="en-US" sz="2100" dirty="0"/>
              <a:t>study. </a:t>
            </a:r>
            <a:r>
              <a:rPr lang="en-US" sz="2100" i="1" dirty="0"/>
              <a:t>Topics in Early Childhood Special Education</a:t>
            </a:r>
            <a:r>
              <a:rPr lang="en-US" sz="2100" dirty="0"/>
              <a:t>, </a:t>
            </a:r>
            <a:r>
              <a:rPr lang="en-US" sz="2100" i="1" dirty="0"/>
              <a:t>11</a:t>
            </a:r>
            <a:r>
              <a:rPr lang="en-US" sz="2100" dirty="0"/>
              <a:t>(2)</a:t>
            </a:r>
          </a:p>
          <a:p>
            <a:pPr marL="0" indent="0">
              <a:buNone/>
            </a:pPr>
            <a:r>
              <a:rPr lang="en-US" sz="2100" dirty="0"/>
              <a:t> </a:t>
            </a:r>
          </a:p>
          <a:p>
            <a:endParaRPr lang="en-US" dirty="0"/>
          </a:p>
        </p:txBody>
      </p:sp>
    </p:spTree>
    <p:extLst>
      <p:ext uri="{BB962C8B-B14F-4D97-AF65-F5344CB8AC3E}">
        <p14:creationId xmlns:p14="http://schemas.microsoft.com/office/powerpoint/2010/main" val="120032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55000" lnSpcReduction="20000"/>
          </a:bodyPr>
          <a:lstStyle/>
          <a:p>
            <a:r>
              <a:rPr lang="en-US" dirty="0" err="1"/>
              <a:t>Ducharme</a:t>
            </a:r>
            <a:r>
              <a:rPr lang="en-US" dirty="0"/>
              <a:t>, J. M., &amp; </a:t>
            </a:r>
            <a:r>
              <a:rPr lang="en-US" dirty="0" err="1"/>
              <a:t>Shecter</a:t>
            </a:r>
            <a:r>
              <a:rPr lang="en-US" dirty="0"/>
              <a:t>, C. (2011). Bridging the Gap Between Clinical and Classroom </a:t>
            </a:r>
          </a:p>
          <a:p>
            <a:pPr marL="0" indent="0">
              <a:buNone/>
            </a:pPr>
            <a:r>
              <a:rPr lang="en-US" dirty="0" smtClean="0"/>
              <a:t>	Intervention</a:t>
            </a:r>
            <a:r>
              <a:rPr lang="en-US" dirty="0"/>
              <a:t>: Keystone Approaches for Students With Challenging Behavior. </a:t>
            </a:r>
            <a:r>
              <a:rPr lang="en-US" i="1" dirty="0"/>
              <a:t>School Psychology </a:t>
            </a:r>
            <a:r>
              <a:rPr lang="en-US" i="1" dirty="0" smtClean="0"/>
              <a:t>	Review</a:t>
            </a:r>
            <a:r>
              <a:rPr lang="en-US" dirty="0"/>
              <a:t>, </a:t>
            </a:r>
            <a:r>
              <a:rPr lang="en-US" i="1" dirty="0"/>
              <a:t>40</a:t>
            </a:r>
            <a:r>
              <a:rPr lang="en-US" dirty="0"/>
              <a:t>(2), 257-274.</a:t>
            </a:r>
          </a:p>
          <a:p>
            <a:r>
              <a:rPr lang="en-US" dirty="0" err="1"/>
              <a:t>DuPaul</a:t>
            </a:r>
            <a:r>
              <a:rPr lang="en-US" dirty="0"/>
              <a:t>, G. J., &amp; Hoff, K. E. (1998). Reducing disruptive behavior in general education </a:t>
            </a:r>
          </a:p>
          <a:p>
            <a:pPr marL="0" indent="0">
              <a:buNone/>
            </a:pPr>
            <a:r>
              <a:rPr lang="en-US" dirty="0" smtClean="0"/>
              <a:t>	classrooms</a:t>
            </a:r>
            <a:r>
              <a:rPr lang="en-US" dirty="0"/>
              <a:t>: The use of self-management strategies. </a:t>
            </a:r>
            <a:r>
              <a:rPr lang="en-US" i="1" dirty="0"/>
              <a:t>School Psychology Review</a:t>
            </a:r>
            <a:r>
              <a:rPr lang="en-US" dirty="0"/>
              <a:t>, 27(2), 290.</a:t>
            </a:r>
          </a:p>
          <a:p>
            <a:r>
              <a:rPr lang="en-US" dirty="0"/>
              <a:t>Fowler, S. A. (1986). Peer-Monitoring and Self-Monitoring: Alternatives to Traditional Teacher </a:t>
            </a:r>
          </a:p>
          <a:p>
            <a:pPr marL="0" indent="0">
              <a:buNone/>
            </a:pPr>
            <a:r>
              <a:rPr lang="en-US" dirty="0" smtClean="0"/>
              <a:t>	Management</a:t>
            </a:r>
            <a:r>
              <a:rPr lang="en-US" dirty="0"/>
              <a:t>. </a:t>
            </a:r>
            <a:r>
              <a:rPr lang="en-US" i="1" dirty="0"/>
              <a:t>Exceptional Children</a:t>
            </a:r>
            <a:r>
              <a:rPr lang="en-US" dirty="0"/>
              <a:t>, </a:t>
            </a:r>
            <a:r>
              <a:rPr lang="en-US" i="1" dirty="0"/>
              <a:t>52</a:t>
            </a:r>
            <a:r>
              <a:rPr lang="en-US" dirty="0"/>
              <a:t>(6), 573-581.</a:t>
            </a:r>
          </a:p>
          <a:p>
            <a:r>
              <a:rPr lang="en-US" dirty="0"/>
              <a:t>Freeman, K. A., &amp; Dexter-</a:t>
            </a:r>
            <a:r>
              <a:rPr lang="en-US" dirty="0" err="1"/>
              <a:t>Mazza</a:t>
            </a:r>
            <a:r>
              <a:rPr lang="en-US" dirty="0"/>
              <a:t>, E. T. (2004). Using Self-Monitoring With an Adolescent With </a:t>
            </a:r>
          </a:p>
          <a:p>
            <a:pPr marL="0" indent="0">
              <a:buNone/>
            </a:pPr>
            <a:r>
              <a:rPr lang="en-US" dirty="0" smtClean="0"/>
              <a:t>	Disruptive </a:t>
            </a:r>
            <a:r>
              <a:rPr lang="en-US" dirty="0"/>
              <a:t>Classroom Behavior. </a:t>
            </a:r>
            <a:r>
              <a:rPr lang="en-US" i="1" dirty="0"/>
              <a:t>Behavior Modification</a:t>
            </a:r>
            <a:r>
              <a:rPr lang="en-US" dirty="0"/>
              <a:t>, </a:t>
            </a:r>
            <a:r>
              <a:rPr lang="en-US" i="1" dirty="0"/>
              <a:t>28</a:t>
            </a:r>
            <a:r>
              <a:rPr lang="en-US" dirty="0"/>
              <a:t>(3), 402-419. </a:t>
            </a:r>
          </a:p>
          <a:p>
            <a:r>
              <a:rPr lang="en-US" dirty="0" err="1"/>
              <a:t>Ganz</a:t>
            </a:r>
            <a:r>
              <a:rPr lang="en-US" dirty="0"/>
              <a:t>, J. B. (2008). Self-Monitoring Across Age and Ability Levels: Teaching Students to </a:t>
            </a:r>
          </a:p>
          <a:p>
            <a:pPr marL="0" indent="0">
              <a:buNone/>
            </a:pPr>
            <a:r>
              <a:rPr lang="en-US" dirty="0" smtClean="0"/>
              <a:t>	Implement </a:t>
            </a:r>
            <a:r>
              <a:rPr lang="en-US" dirty="0"/>
              <a:t>Their Own Positive Behavioral Interventions. </a:t>
            </a:r>
            <a:r>
              <a:rPr lang="en-US" i="1" dirty="0"/>
              <a:t>Preventing School Failure</a:t>
            </a:r>
            <a:r>
              <a:rPr lang="en-US" dirty="0"/>
              <a:t>, </a:t>
            </a:r>
            <a:r>
              <a:rPr lang="en-US" i="1" dirty="0"/>
              <a:t>53</a:t>
            </a:r>
            <a:r>
              <a:rPr lang="en-US" dirty="0"/>
              <a:t>(1), 39-48. </a:t>
            </a:r>
          </a:p>
          <a:p>
            <a:r>
              <a:rPr lang="en-US" dirty="0"/>
              <a:t>Harris, K. R., Friedlander, B., Saddler, B., </a:t>
            </a:r>
            <a:r>
              <a:rPr lang="en-US" dirty="0" err="1"/>
              <a:t>Frizzelle</a:t>
            </a:r>
            <a:r>
              <a:rPr lang="en-US" dirty="0"/>
              <a:t>, R., &amp; Graham, S. (2005). Self-Monitoring </a:t>
            </a:r>
          </a:p>
          <a:p>
            <a:pPr marL="0" indent="0">
              <a:buNone/>
            </a:pPr>
            <a:r>
              <a:rPr lang="en-US" dirty="0" smtClean="0"/>
              <a:t>	of </a:t>
            </a:r>
            <a:r>
              <a:rPr lang="en-US" dirty="0"/>
              <a:t>Attention Versus Self-Monitoring of Academic Performance: Effects Among Students with </a:t>
            </a:r>
            <a:r>
              <a:rPr lang="en-US" dirty="0" smtClean="0"/>
              <a:t>	ADHD </a:t>
            </a:r>
            <a:r>
              <a:rPr lang="en-US" dirty="0"/>
              <a:t>in the General Education Classroom. </a:t>
            </a:r>
            <a:r>
              <a:rPr lang="en-US" i="1" dirty="0"/>
              <a:t>Journal Of Special Education</a:t>
            </a:r>
            <a:r>
              <a:rPr lang="en-US" dirty="0"/>
              <a:t>, </a:t>
            </a:r>
            <a:r>
              <a:rPr lang="en-US" i="1" dirty="0"/>
              <a:t>39</a:t>
            </a:r>
            <a:r>
              <a:rPr lang="en-US" dirty="0"/>
              <a:t>(3), 145-156.</a:t>
            </a:r>
          </a:p>
          <a:p>
            <a:r>
              <a:rPr lang="en-US" dirty="0"/>
              <a:t>Hughes, C. A., &amp; Boyle, J. R. (1991). Effects of self-monitoring for on-task behavior and task </a:t>
            </a:r>
          </a:p>
          <a:p>
            <a:pPr marL="0" indent="0">
              <a:buNone/>
            </a:pPr>
            <a:r>
              <a:rPr lang="en-US" dirty="0" smtClean="0"/>
              <a:t>	productivity </a:t>
            </a:r>
            <a:r>
              <a:rPr lang="en-US" dirty="0"/>
              <a:t>on elementary students with moderate mental retardation. </a:t>
            </a:r>
            <a:r>
              <a:rPr lang="en-US" i="1" dirty="0"/>
              <a:t>Education &amp; Treatment Of </a:t>
            </a:r>
            <a:r>
              <a:rPr lang="en-US" i="1" dirty="0" smtClean="0"/>
              <a:t>	Children </a:t>
            </a:r>
            <a:r>
              <a:rPr lang="en-US" i="1" dirty="0"/>
              <a:t>(ETC)</a:t>
            </a:r>
            <a:r>
              <a:rPr lang="en-US" dirty="0"/>
              <a:t>, </a:t>
            </a:r>
            <a:r>
              <a:rPr lang="en-US" i="1" dirty="0"/>
              <a:t>14</a:t>
            </a:r>
            <a:r>
              <a:rPr lang="en-US" dirty="0"/>
              <a:t>(2), 96.</a:t>
            </a:r>
          </a:p>
          <a:p>
            <a:r>
              <a:rPr lang="en-US" dirty="0" err="1"/>
              <a:t>Jolivette</a:t>
            </a:r>
            <a:r>
              <a:rPr lang="en-US" dirty="0"/>
              <a:t>, K., Patton, B., Ramsey, M. (2006). Students with emotional and behavioral </a:t>
            </a:r>
          </a:p>
          <a:p>
            <a:pPr marL="0" indent="0">
              <a:buNone/>
            </a:pPr>
            <a:r>
              <a:rPr lang="en-US" dirty="0" smtClean="0"/>
              <a:t>	disorders </a:t>
            </a:r>
            <a:r>
              <a:rPr lang="en-US" dirty="0"/>
              <a:t>can manage their own behavior. </a:t>
            </a:r>
            <a:r>
              <a:rPr lang="en-US" i="1" dirty="0"/>
              <a:t>Teaching Exceptional Children</a:t>
            </a:r>
            <a:r>
              <a:rPr lang="en-US" dirty="0"/>
              <a:t>, </a:t>
            </a:r>
            <a:r>
              <a:rPr lang="en-US" i="1" dirty="0"/>
              <a:t>39</a:t>
            </a:r>
            <a:r>
              <a:rPr lang="en-US" dirty="0"/>
              <a:t>(2), 14-21. </a:t>
            </a:r>
          </a:p>
          <a:p>
            <a:pPr marL="0" indent="0">
              <a:buNone/>
            </a:pPr>
            <a:r>
              <a:rPr lang="en-US" dirty="0"/>
              <a:t> </a:t>
            </a:r>
          </a:p>
          <a:p>
            <a:endParaRPr lang="en-US" dirty="0"/>
          </a:p>
          <a:p>
            <a:endParaRPr lang="en-US" dirty="0"/>
          </a:p>
        </p:txBody>
      </p:sp>
    </p:spTree>
    <p:extLst>
      <p:ext uri="{BB962C8B-B14F-4D97-AF65-F5344CB8AC3E}">
        <p14:creationId xmlns:p14="http://schemas.microsoft.com/office/powerpoint/2010/main" val="283545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70000" lnSpcReduction="20000"/>
          </a:bodyPr>
          <a:lstStyle/>
          <a:p>
            <a:r>
              <a:rPr lang="en-US" sz="2000" dirty="0"/>
              <a:t>Jull, Stephen K. (2009). Student behavior self-monitoring enabling inclusion. </a:t>
            </a:r>
            <a:r>
              <a:rPr lang="en-US" sz="2000" i="1" dirty="0"/>
              <a:t>International </a:t>
            </a:r>
            <a:endParaRPr lang="en-US" sz="2000" dirty="0" smtClean="0"/>
          </a:p>
          <a:p>
            <a:pPr marL="0" indent="0">
              <a:buNone/>
            </a:pPr>
            <a:r>
              <a:rPr lang="en-US" sz="2000" i="1" dirty="0" smtClean="0"/>
              <a:t>	Journal </a:t>
            </a:r>
            <a:r>
              <a:rPr lang="en-US" sz="2000" i="1" dirty="0"/>
              <a:t>of Inclusive Education</a:t>
            </a:r>
            <a:r>
              <a:rPr lang="en-US" sz="2000" dirty="0"/>
              <a:t>, </a:t>
            </a:r>
            <a:r>
              <a:rPr lang="en-US" sz="2000" i="1" dirty="0"/>
              <a:t>13</a:t>
            </a:r>
            <a:r>
              <a:rPr lang="en-US" sz="2000" dirty="0"/>
              <a:t>(5), 489-500.</a:t>
            </a:r>
          </a:p>
          <a:p>
            <a:r>
              <a:rPr lang="en-US" sz="2000" dirty="0" err="1"/>
              <a:t>Mathes</a:t>
            </a:r>
            <a:r>
              <a:rPr lang="en-US" sz="2000" dirty="0"/>
              <a:t>, M. Y., &amp; Bender, W. N. (1997). The effects of self-monitoring on children with </a:t>
            </a:r>
          </a:p>
          <a:p>
            <a:pPr marL="0" indent="0">
              <a:buNone/>
            </a:pPr>
            <a:r>
              <a:rPr lang="en-US" sz="2000" dirty="0" smtClean="0"/>
              <a:t>	attention-deficit/hyperactivity </a:t>
            </a:r>
            <a:r>
              <a:rPr lang="en-US" sz="2000" dirty="0"/>
              <a:t>disorder who are receiving pharmacological </a:t>
            </a:r>
            <a:r>
              <a:rPr lang="en-US" sz="2000" dirty="0" smtClean="0"/>
              <a:t>	interventions</a:t>
            </a:r>
            <a:r>
              <a:rPr lang="en-US" sz="2000" dirty="0"/>
              <a:t>. </a:t>
            </a:r>
            <a:r>
              <a:rPr lang="en-US" sz="2000" i="1" dirty="0"/>
              <a:t>Remedial &amp; Special Education</a:t>
            </a:r>
            <a:r>
              <a:rPr lang="en-US" sz="2000" dirty="0"/>
              <a:t>, </a:t>
            </a:r>
            <a:r>
              <a:rPr lang="en-US" sz="2000" i="1" dirty="0"/>
              <a:t>18</a:t>
            </a:r>
            <a:r>
              <a:rPr lang="en-US" sz="2000" dirty="0"/>
              <a:t>(2), 121.</a:t>
            </a:r>
          </a:p>
          <a:p>
            <a:r>
              <a:rPr lang="en-US" sz="2000" dirty="0" err="1"/>
              <a:t>McGown</a:t>
            </a:r>
            <a:r>
              <a:rPr lang="en-US" sz="2000" dirty="0"/>
              <a:t>, Carolyn. (2011) Better with nuts: Classroom survival and success for new and </a:t>
            </a:r>
            <a:endParaRPr lang="en-US" sz="2000" dirty="0" smtClean="0"/>
          </a:p>
          <a:p>
            <a:pPr marL="0" indent="0">
              <a:buNone/>
            </a:pPr>
            <a:r>
              <a:rPr lang="en-US" sz="2000" dirty="0"/>
              <a:t>	</a:t>
            </a:r>
            <a:r>
              <a:rPr lang="en-US" sz="2000" dirty="0" smtClean="0"/>
              <a:t>developing </a:t>
            </a:r>
            <a:r>
              <a:rPr lang="en-US" sz="2000" dirty="0"/>
              <a:t>teachers. </a:t>
            </a:r>
          </a:p>
          <a:p>
            <a:r>
              <a:rPr lang="en-US" sz="2000" dirty="0"/>
              <a:t>McConnell, M. E. (1999). Self-monitoring, cueing, recording, and managing: teaching </a:t>
            </a:r>
            <a:endParaRPr lang="en-US" sz="2000" dirty="0" smtClean="0"/>
          </a:p>
          <a:p>
            <a:pPr marL="0" indent="0">
              <a:buNone/>
            </a:pPr>
            <a:r>
              <a:rPr lang="en-US" sz="2000" dirty="0" smtClean="0"/>
              <a:t>	students </a:t>
            </a:r>
            <a:r>
              <a:rPr lang="en-US" sz="2000" dirty="0"/>
              <a:t>to manage their own behavior. </a:t>
            </a:r>
            <a:r>
              <a:rPr lang="en-US" sz="2000" i="1" dirty="0"/>
              <a:t>Teaching Exceptional Children,</a:t>
            </a:r>
            <a:r>
              <a:rPr lang="en-US" sz="2000" dirty="0"/>
              <a:t> </a:t>
            </a:r>
            <a:r>
              <a:rPr lang="en-US" sz="2000" i="1" dirty="0"/>
              <a:t>32</a:t>
            </a:r>
            <a:r>
              <a:rPr lang="en-US" sz="2000" dirty="0"/>
              <a:t>(2), 14-21.</a:t>
            </a:r>
          </a:p>
          <a:p>
            <a:r>
              <a:rPr lang="en-US" sz="2000" dirty="0"/>
              <a:t>McDougall D. (1998). Research on self-management techniques used by students with </a:t>
            </a:r>
          </a:p>
          <a:p>
            <a:pPr marL="0" indent="0">
              <a:buNone/>
            </a:pPr>
            <a:r>
              <a:rPr lang="en-US" sz="2000" dirty="0" smtClean="0"/>
              <a:t>	disabilities </a:t>
            </a:r>
            <a:r>
              <a:rPr lang="en-US" sz="2000" dirty="0"/>
              <a:t>in general education settings. </a:t>
            </a:r>
            <a:r>
              <a:rPr lang="en-US" sz="2000" i="1" dirty="0"/>
              <a:t>Remedial and Special Education, 19</a:t>
            </a:r>
            <a:r>
              <a:rPr lang="en-US" sz="2000" dirty="0"/>
              <a:t>(5).</a:t>
            </a:r>
          </a:p>
          <a:p>
            <a:r>
              <a:rPr lang="en-US" sz="2000" dirty="0" err="1"/>
              <a:t>Mitchem</a:t>
            </a:r>
            <a:r>
              <a:rPr lang="en-US" sz="2000" dirty="0"/>
              <a:t>, K. J., Young, K., West, R. P., &amp; </a:t>
            </a:r>
            <a:r>
              <a:rPr lang="en-US" sz="2000" dirty="0" err="1"/>
              <a:t>Benyo</a:t>
            </a:r>
            <a:r>
              <a:rPr lang="en-US" sz="2000" dirty="0"/>
              <a:t>, J. (2001). CWPASM: A </a:t>
            </a:r>
            <a:r>
              <a:rPr lang="en-US" sz="2000" dirty="0" err="1"/>
              <a:t>Classwide</a:t>
            </a:r>
            <a:r>
              <a:rPr lang="en-US" sz="2000" dirty="0"/>
              <a:t> Peer-</a:t>
            </a:r>
          </a:p>
          <a:p>
            <a:pPr marL="0" indent="0">
              <a:buNone/>
            </a:pPr>
            <a:r>
              <a:rPr lang="en-US" sz="2000" dirty="0" smtClean="0"/>
              <a:t>	Assisted </a:t>
            </a:r>
            <a:r>
              <a:rPr lang="en-US" sz="2000" dirty="0"/>
              <a:t>Self-management Program for General Education Classrooms. </a:t>
            </a:r>
            <a:r>
              <a:rPr lang="en-US" sz="2000" i="1" dirty="0"/>
              <a:t>Education &amp; </a:t>
            </a:r>
            <a:r>
              <a:rPr lang="en-US" sz="2000" i="1" dirty="0" smtClean="0"/>
              <a:t>	Treatment </a:t>
            </a:r>
            <a:r>
              <a:rPr lang="en-US" sz="2000" i="1" dirty="0"/>
              <a:t>Of Children (ETC)</a:t>
            </a:r>
            <a:r>
              <a:rPr lang="en-US" sz="2000" dirty="0"/>
              <a:t>, </a:t>
            </a:r>
            <a:r>
              <a:rPr lang="en-US" sz="2000" i="1" dirty="0"/>
              <a:t>24</a:t>
            </a:r>
            <a:r>
              <a:rPr lang="en-US" sz="2000" dirty="0"/>
              <a:t>(2), 111.</a:t>
            </a:r>
          </a:p>
          <a:p>
            <a:r>
              <a:rPr lang="en-US" sz="2000" dirty="0" err="1"/>
              <a:t>Özkan</a:t>
            </a:r>
            <a:r>
              <a:rPr lang="en-US" sz="2000" dirty="0"/>
              <a:t>, Ş., &amp; </a:t>
            </a:r>
            <a:r>
              <a:rPr lang="en-US" sz="2000" dirty="0" err="1"/>
              <a:t>Sonmez</a:t>
            </a:r>
            <a:r>
              <a:rPr lang="en-US" sz="2000" dirty="0"/>
              <a:t>, M. (2011). Examination of Single Subject Studies Conducted on </a:t>
            </a:r>
          </a:p>
          <a:p>
            <a:pPr marL="0" indent="0">
              <a:buNone/>
            </a:pPr>
            <a:r>
              <a:rPr lang="en-US" sz="2000" dirty="0" smtClean="0"/>
              <a:t>	Individuals </a:t>
            </a:r>
            <a:r>
              <a:rPr lang="en-US" sz="2000" dirty="0"/>
              <a:t>with Disabilities by Using Self-Management Strategies: A Meta-Analysis </a:t>
            </a:r>
            <a:r>
              <a:rPr lang="en-US" sz="2000" dirty="0" smtClean="0"/>
              <a:t>	Study</a:t>
            </a:r>
            <a:r>
              <a:rPr lang="en-US" sz="2000" dirty="0"/>
              <a:t>. </a:t>
            </a:r>
            <a:r>
              <a:rPr lang="en-US" sz="2000" i="1" dirty="0"/>
              <a:t>Educational Sciences: Theory &amp; Practice</a:t>
            </a:r>
            <a:r>
              <a:rPr lang="en-US" sz="2000" dirty="0"/>
              <a:t>, </a:t>
            </a:r>
            <a:r>
              <a:rPr lang="en-US" sz="2000" i="1" dirty="0"/>
              <a:t>11</a:t>
            </a:r>
            <a:r>
              <a:rPr lang="en-US" sz="2000" dirty="0"/>
              <a:t>(2), 809-821.</a:t>
            </a:r>
          </a:p>
          <a:p>
            <a:endParaRPr lang="en-US" dirty="0"/>
          </a:p>
        </p:txBody>
      </p:sp>
    </p:spTree>
    <p:extLst>
      <p:ext uri="{BB962C8B-B14F-4D97-AF65-F5344CB8AC3E}">
        <p14:creationId xmlns:p14="http://schemas.microsoft.com/office/powerpoint/2010/main" val="933760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70000" lnSpcReduction="20000"/>
          </a:bodyPr>
          <a:lstStyle/>
          <a:p>
            <a:r>
              <a:rPr lang="en-US" sz="2000" dirty="0"/>
              <a:t>Prater, Mary A. (1994). Improving academic and behavior skills through self-management </a:t>
            </a:r>
          </a:p>
          <a:p>
            <a:pPr marL="0" indent="0">
              <a:buNone/>
            </a:pPr>
            <a:r>
              <a:rPr lang="en-US" sz="2000" dirty="0" smtClean="0"/>
              <a:t>	procedures</a:t>
            </a:r>
            <a:r>
              <a:rPr lang="en-US" sz="2000" dirty="0"/>
              <a:t>. </a:t>
            </a:r>
            <a:r>
              <a:rPr lang="en-US" sz="2000" i="1" dirty="0"/>
              <a:t>Preventing School Failure</a:t>
            </a:r>
            <a:r>
              <a:rPr lang="en-US" sz="2000" dirty="0"/>
              <a:t>, </a:t>
            </a:r>
            <a:r>
              <a:rPr lang="en-US" sz="2000" i="1" dirty="0"/>
              <a:t>38</a:t>
            </a:r>
            <a:r>
              <a:rPr lang="en-US" sz="2000" dirty="0"/>
              <a:t>(4), 5. </a:t>
            </a:r>
          </a:p>
          <a:p>
            <a:r>
              <a:rPr lang="en-US" sz="2000" dirty="0"/>
              <a:t>Rafferty, Lisa A.</a:t>
            </a:r>
            <a:r>
              <a:rPr lang="en-US" sz="2000" i="1" dirty="0"/>
              <a:t> </a:t>
            </a:r>
            <a:r>
              <a:rPr lang="en-US" sz="2000" dirty="0"/>
              <a:t>(2010). Step-by-Step: Teaching Students to Self-Monitor. </a:t>
            </a:r>
            <a:r>
              <a:rPr lang="en-US" sz="2000" i="1" dirty="0"/>
              <a:t>Teaching </a:t>
            </a:r>
            <a:endParaRPr lang="en-US" sz="2000" dirty="0"/>
          </a:p>
          <a:p>
            <a:pPr marL="0" indent="0">
              <a:buNone/>
            </a:pPr>
            <a:r>
              <a:rPr lang="en-US" sz="2000" i="1" dirty="0" smtClean="0"/>
              <a:t>	Exceptional </a:t>
            </a:r>
            <a:r>
              <a:rPr lang="en-US" sz="2000" i="1" dirty="0"/>
              <a:t>Children</a:t>
            </a:r>
            <a:r>
              <a:rPr lang="en-US" sz="2000" dirty="0"/>
              <a:t>, 43(2), 50-58.</a:t>
            </a:r>
          </a:p>
          <a:p>
            <a:r>
              <a:rPr lang="en-US" sz="2000" dirty="0"/>
              <a:t>Reid, R. (1996). Research in self-monitoring with students with learning disabilities: The </a:t>
            </a:r>
          </a:p>
          <a:p>
            <a:pPr marL="0" indent="0">
              <a:buNone/>
            </a:pPr>
            <a:r>
              <a:rPr lang="en-US" sz="2000" dirty="0" smtClean="0"/>
              <a:t>	present</a:t>
            </a:r>
            <a:r>
              <a:rPr lang="en-US" sz="2000" dirty="0"/>
              <a:t>, the prospects. </a:t>
            </a:r>
            <a:r>
              <a:rPr lang="en-US" sz="2000" i="1" dirty="0"/>
              <a:t>Journal of Learning Disabilities</a:t>
            </a:r>
            <a:r>
              <a:rPr lang="en-US" sz="2000" dirty="0"/>
              <a:t>, </a:t>
            </a:r>
            <a:r>
              <a:rPr lang="en-US" sz="2000" i="1" dirty="0"/>
              <a:t>29(</a:t>
            </a:r>
            <a:r>
              <a:rPr lang="en-US" sz="2000" dirty="0"/>
              <a:t>3), 317.</a:t>
            </a:r>
          </a:p>
          <a:p>
            <a:r>
              <a:rPr lang="en-US" sz="2000" dirty="0"/>
              <a:t>Sheffield, K., &amp; Waller, R. J. (2010). A Review of Single-Case Studies Utilizing Self-</a:t>
            </a:r>
          </a:p>
          <a:p>
            <a:pPr marL="0" indent="0">
              <a:buNone/>
            </a:pPr>
            <a:r>
              <a:rPr lang="en-US" sz="2000" dirty="0" smtClean="0"/>
              <a:t>	Monitoring </a:t>
            </a:r>
            <a:r>
              <a:rPr lang="en-US" sz="2000" dirty="0"/>
              <a:t>Interventions to Reduce Problem Classroom Behaviors. </a:t>
            </a:r>
            <a:r>
              <a:rPr lang="en-US" sz="2000" i="1" dirty="0"/>
              <a:t>Beyond Behavior, </a:t>
            </a:r>
            <a:r>
              <a:rPr lang="en-US" sz="2000" i="1" dirty="0" smtClean="0"/>
              <a:t>	19</a:t>
            </a:r>
            <a:r>
              <a:rPr lang="en-US" sz="2000" dirty="0" smtClean="0"/>
              <a:t>(2</a:t>
            </a:r>
            <a:r>
              <a:rPr lang="en-US" sz="2000" dirty="0"/>
              <a:t>), 7-13.</a:t>
            </a:r>
          </a:p>
          <a:p>
            <a:r>
              <a:rPr lang="en-US" sz="2000" dirty="0"/>
              <a:t>Smith, D. D., Rivera, D. P., (1995). Discipline in special education and general education </a:t>
            </a:r>
          </a:p>
          <a:p>
            <a:pPr marL="0" indent="0">
              <a:buNone/>
            </a:pPr>
            <a:r>
              <a:rPr lang="en-US" sz="2000" dirty="0" smtClean="0"/>
              <a:t>	settings</a:t>
            </a:r>
            <a:r>
              <a:rPr lang="en-US" sz="2000" dirty="0"/>
              <a:t>.  </a:t>
            </a:r>
            <a:r>
              <a:rPr lang="en-US" sz="2000" i="1" dirty="0"/>
              <a:t>Focus on Exceptional Children</a:t>
            </a:r>
            <a:r>
              <a:rPr lang="en-US" sz="2000" dirty="0"/>
              <a:t>, </a:t>
            </a:r>
            <a:r>
              <a:rPr lang="en-US" sz="2000" i="1" dirty="0"/>
              <a:t>27</a:t>
            </a:r>
            <a:r>
              <a:rPr lang="en-US" sz="2000" dirty="0"/>
              <a:t>(5), 1-14</a:t>
            </a:r>
          </a:p>
          <a:p>
            <a:r>
              <a:rPr lang="en-US" sz="2000" dirty="0"/>
              <a:t>Vanderbilt, A. A. (2005). Designed for Teachers: How to Implement Self-Monitoring in the </a:t>
            </a:r>
          </a:p>
          <a:p>
            <a:pPr marL="0" indent="0">
              <a:buNone/>
            </a:pPr>
            <a:r>
              <a:rPr lang="en-US" sz="2000" dirty="0" smtClean="0"/>
              <a:t>	Classroom</a:t>
            </a:r>
            <a:r>
              <a:rPr lang="en-US" sz="2000" dirty="0"/>
              <a:t>. </a:t>
            </a:r>
            <a:r>
              <a:rPr lang="en-US" sz="2000" i="1" dirty="0"/>
              <a:t>Beyond Behavior</a:t>
            </a:r>
            <a:r>
              <a:rPr lang="en-US" sz="2000" dirty="0"/>
              <a:t>, </a:t>
            </a:r>
            <a:r>
              <a:rPr lang="en-US" sz="2000" i="1" dirty="0"/>
              <a:t>15</a:t>
            </a:r>
            <a:r>
              <a:rPr lang="en-US" sz="2000" dirty="0"/>
              <a:t>(1), 21-24.</a:t>
            </a:r>
          </a:p>
          <a:p>
            <a:r>
              <a:rPr lang="en-US" sz="2000" dirty="0" err="1"/>
              <a:t>Westling</a:t>
            </a:r>
            <a:r>
              <a:rPr lang="en-US" sz="2000" dirty="0"/>
              <a:t>, David L. (2010). Teachers and challenging behaviors: knowledge, views, and </a:t>
            </a:r>
          </a:p>
          <a:p>
            <a:pPr marL="0" indent="0">
              <a:buNone/>
            </a:pPr>
            <a:r>
              <a:rPr lang="en-US" sz="2000" dirty="0" smtClean="0"/>
              <a:t>	practices</a:t>
            </a:r>
            <a:r>
              <a:rPr lang="en-US" sz="2000" dirty="0"/>
              <a:t>. </a:t>
            </a:r>
            <a:r>
              <a:rPr lang="en-US" sz="2000" i="1" dirty="0"/>
              <a:t>Remedial and Special Education</a:t>
            </a:r>
            <a:r>
              <a:rPr lang="en-US" sz="2000" dirty="0"/>
              <a:t>, </a:t>
            </a:r>
            <a:r>
              <a:rPr lang="en-US" sz="2000" i="1" dirty="0"/>
              <a:t>31</a:t>
            </a:r>
            <a:r>
              <a:rPr lang="en-US" sz="2000" dirty="0"/>
              <a:t>(1), 48.</a:t>
            </a:r>
          </a:p>
          <a:p>
            <a:endParaRPr lang="en-US" dirty="0"/>
          </a:p>
        </p:txBody>
      </p:sp>
    </p:spTree>
    <p:extLst>
      <p:ext uri="{BB962C8B-B14F-4D97-AF65-F5344CB8AC3E}">
        <p14:creationId xmlns:p14="http://schemas.microsoft.com/office/powerpoint/2010/main" val="2988102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A:</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Appendix A: Parent Consent Form</a:t>
            </a:r>
          </a:p>
          <a:p>
            <a:pPr marL="0" indent="0">
              <a:buNone/>
            </a:pPr>
            <a:r>
              <a:rPr lang="en-US" dirty="0"/>
              <a:t> </a:t>
            </a:r>
          </a:p>
          <a:p>
            <a:pPr marL="0" indent="0">
              <a:buNone/>
            </a:pPr>
            <a:r>
              <a:rPr lang="en-US" dirty="0"/>
              <a:t>Dear Parent/Guardian,</a:t>
            </a:r>
          </a:p>
          <a:p>
            <a:pPr marL="0" indent="0">
              <a:buNone/>
            </a:pPr>
            <a:r>
              <a:rPr lang="en-US" dirty="0"/>
              <a:t> </a:t>
            </a:r>
          </a:p>
          <a:p>
            <a:pPr marL="0" indent="0">
              <a:buNone/>
            </a:pPr>
            <a:r>
              <a:rPr lang="en-US" dirty="0"/>
              <a:t>My name is Cecilia Gerald and I am a graduate student in the Childhood Education program at Brooklyn College. As part of my coursework, I am doing a study on the effects of self-monitoring (a behavior management technique) on students with disruptive behaviors in general education classrooms. In order to do my research, I need to work with a few students for 45 minutes per day, three times a week, for a total of 4 weeks. My goal is to help students decrease their disruptive behaviors by training them to manage their own behavior. The students will be trained to use the techniques during one school period in their regular classroom environment.</a:t>
            </a:r>
          </a:p>
          <a:p>
            <a:pPr marL="0" indent="0">
              <a:buNone/>
            </a:pPr>
            <a:r>
              <a:rPr lang="en-US" dirty="0"/>
              <a:t>I am requesting your permission to incorporate any data I have gathered into my research report. Please note that all participants in this study will remain anonymous and any information regarding your child will be kept confidential. If you have any questions or concerns, please feel free to contact me at: cmg211@msn.com. I appreciate your support.</a:t>
            </a:r>
          </a:p>
          <a:p>
            <a:pPr marL="0" indent="0">
              <a:buNone/>
            </a:pPr>
            <a:r>
              <a:rPr lang="en-US" dirty="0"/>
              <a:t> </a:t>
            </a:r>
          </a:p>
          <a:p>
            <a:pPr marL="0" indent="0">
              <a:buNone/>
            </a:pPr>
            <a:r>
              <a:rPr lang="en-US" dirty="0"/>
              <a:t>Thank you,</a:t>
            </a:r>
          </a:p>
          <a:p>
            <a:pPr marL="0" indent="0">
              <a:buNone/>
            </a:pPr>
            <a:r>
              <a:rPr lang="en-US" dirty="0"/>
              <a:t>Cecilia Gerald</a:t>
            </a:r>
          </a:p>
          <a:p>
            <a:pPr marL="0" indent="0">
              <a:buNone/>
            </a:pPr>
            <a:endParaRPr lang="en-US" dirty="0"/>
          </a:p>
        </p:txBody>
      </p:sp>
    </p:spTree>
    <p:extLst>
      <p:ext uri="{BB962C8B-B14F-4D97-AF65-F5344CB8AC3E}">
        <p14:creationId xmlns:p14="http://schemas.microsoft.com/office/powerpoint/2010/main" val="42872678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B:</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sz="2300" dirty="0"/>
              <a:t>Appendix B: Principal Consent Form</a:t>
            </a:r>
          </a:p>
          <a:p>
            <a:pPr marL="0" indent="0">
              <a:buNone/>
            </a:pPr>
            <a:r>
              <a:rPr lang="en-US" sz="2300" dirty="0"/>
              <a:t> </a:t>
            </a:r>
          </a:p>
          <a:p>
            <a:pPr marL="0" indent="0">
              <a:buNone/>
            </a:pPr>
            <a:r>
              <a:rPr lang="en-US" sz="2300" dirty="0"/>
              <a:t>Dear Principal,</a:t>
            </a:r>
          </a:p>
          <a:p>
            <a:pPr marL="0" indent="0">
              <a:buNone/>
            </a:pPr>
            <a:r>
              <a:rPr lang="en-US" sz="2300" dirty="0"/>
              <a:t>My name is Cecilia Gerald and I am a graduate student in the Childhood Education program at Brooklyn College. As part of my coursework, I am conducting a study on the effects of self-monitoring (a behavioral management technique) on students with disruptive behaviors. I am interested in working with a few students in a general education setting three times a week, for 45 minutes, for a total of 4 weeks. My goal is to help these students decrease their disruptive behaviors by training them to manage their own behavior.</a:t>
            </a:r>
          </a:p>
          <a:p>
            <a:pPr marL="0" indent="0">
              <a:buNone/>
            </a:pPr>
            <a:r>
              <a:rPr lang="en-US" sz="2300" dirty="0"/>
              <a:t>I would like your permission to use the students’ data in my research report. All of the participants in the study will be kept anonymous and all of the findings will be kept confidential. If you have any questions or concerns, please feel free to contact me at cmg211@msn.com.</a:t>
            </a:r>
          </a:p>
          <a:p>
            <a:pPr marL="0" indent="0">
              <a:buNone/>
            </a:pPr>
            <a:r>
              <a:rPr lang="en-US" sz="2300" dirty="0"/>
              <a:t>I appreciate your support.</a:t>
            </a:r>
          </a:p>
          <a:p>
            <a:pPr marL="0" indent="0">
              <a:buNone/>
            </a:pPr>
            <a:r>
              <a:rPr lang="en-US" sz="2300" dirty="0"/>
              <a:t> </a:t>
            </a:r>
          </a:p>
          <a:p>
            <a:pPr marL="0" indent="0">
              <a:buNone/>
            </a:pPr>
            <a:r>
              <a:rPr lang="en-US" sz="2300" dirty="0"/>
              <a:t>Thank you,</a:t>
            </a:r>
          </a:p>
          <a:p>
            <a:pPr marL="0" indent="0">
              <a:buNone/>
            </a:pPr>
            <a:r>
              <a:rPr lang="en-US" sz="2300" dirty="0"/>
              <a:t>Cecilia Gerald</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2893016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C:</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sz="2300" dirty="0"/>
              <a:t>Appendix C: Teacher Consent Form</a:t>
            </a:r>
          </a:p>
          <a:p>
            <a:pPr marL="0" indent="0">
              <a:buNone/>
            </a:pPr>
            <a:r>
              <a:rPr lang="en-US" sz="2300" dirty="0"/>
              <a:t> </a:t>
            </a:r>
          </a:p>
          <a:p>
            <a:pPr marL="0" indent="0">
              <a:buNone/>
            </a:pPr>
            <a:r>
              <a:rPr lang="en-US" sz="2300" dirty="0"/>
              <a:t>Dear Teacher(s),</a:t>
            </a:r>
          </a:p>
          <a:p>
            <a:pPr marL="0" indent="0">
              <a:buNone/>
            </a:pPr>
            <a:r>
              <a:rPr lang="en-US" sz="2300" dirty="0"/>
              <a:t>My name is Cecilia Gerald and I am a graduate student in the Childhood Education program at Brooklyn College. As part of my coursework, I am conducting a study on the effects of self-monitoring (a behavioral management technique) on students with disruptive behaviors. I am interested in working with a few students in a general education setting three times a week, for 45 minutes, for a total of 4 weeks. My goal is to help these students decrease their disruptive behaviors by training them to manage their own behavior.</a:t>
            </a:r>
          </a:p>
          <a:p>
            <a:pPr marL="0" indent="0">
              <a:buNone/>
            </a:pPr>
            <a:r>
              <a:rPr lang="en-US" sz="2300" dirty="0"/>
              <a:t>I would like your permission to work with your students’ and use their data in my research report. All of the participants in the study will be kept anonymous and all of the findings will be kept confidential. If you have any questions or concerns, please feel free to contact me at cmg211@msn.com. I appreciate your support.</a:t>
            </a:r>
          </a:p>
          <a:p>
            <a:pPr marL="0" indent="0">
              <a:buNone/>
            </a:pPr>
            <a:r>
              <a:rPr lang="en-US" sz="2300" dirty="0"/>
              <a:t> </a:t>
            </a:r>
          </a:p>
          <a:p>
            <a:pPr marL="0" indent="0">
              <a:buNone/>
            </a:pPr>
            <a:r>
              <a:rPr lang="en-US" sz="2300" dirty="0"/>
              <a:t>Thank you,</a:t>
            </a:r>
          </a:p>
          <a:p>
            <a:pPr marL="0" indent="0">
              <a:buNone/>
            </a:pPr>
            <a:r>
              <a:rPr lang="en-US" sz="2300" dirty="0"/>
              <a:t>Cecilia Gerald</a:t>
            </a:r>
          </a:p>
          <a:p>
            <a:pPr marL="0" indent="0">
              <a:buNone/>
            </a:pPr>
            <a:r>
              <a:rPr lang="en-US" sz="2300" dirty="0"/>
              <a:t> </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1131970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D:</a:t>
            </a:r>
            <a:endParaRPr lang="en-US" dirty="0"/>
          </a:p>
        </p:txBody>
      </p:sp>
      <p:sp>
        <p:nvSpPr>
          <p:cNvPr id="3" name="Content Placeholder 2"/>
          <p:cNvSpPr>
            <a:spLocks noGrp="1"/>
          </p:cNvSpPr>
          <p:nvPr>
            <p:ph idx="1"/>
          </p:nvPr>
        </p:nvSpPr>
        <p:spPr/>
        <p:txBody>
          <a:bodyPr/>
          <a:lstStyle/>
          <a:p>
            <a:r>
              <a:rPr lang="en-US" dirty="0" smtClean="0"/>
              <a:t>See handout.</a:t>
            </a:r>
            <a:endParaRPr lang="en-US" dirty="0"/>
          </a:p>
        </p:txBody>
      </p:sp>
    </p:spTree>
    <p:extLst>
      <p:ext uri="{BB962C8B-B14F-4D97-AF65-F5344CB8AC3E}">
        <p14:creationId xmlns:p14="http://schemas.microsoft.com/office/powerpoint/2010/main" val="3519526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p:txBody>
          <a:bodyPr/>
          <a:lstStyle/>
          <a:p>
            <a:r>
              <a:rPr lang="en-US" dirty="0" smtClean="0"/>
              <a:t>Statement of the Problem: Slide 3</a:t>
            </a:r>
          </a:p>
          <a:p>
            <a:r>
              <a:rPr lang="en-US" dirty="0" smtClean="0"/>
              <a:t>Review of the Literature (Current Strategies): Slide 4</a:t>
            </a:r>
          </a:p>
          <a:p>
            <a:r>
              <a:rPr lang="en-US" dirty="0" smtClean="0"/>
              <a:t>Review of the Literature (Pros): Slide 5</a:t>
            </a:r>
          </a:p>
          <a:p>
            <a:r>
              <a:rPr lang="en-US" dirty="0" smtClean="0"/>
              <a:t>Review of the Literature (Cons): Slide 6</a:t>
            </a:r>
          </a:p>
          <a:p>
            <a:r>
              <a:rPr lang="en-US" dirty="0" smtClean="0"/>
              <a:t>Review of the Literature (Theorist): Slide 7</a:t>
            </a:r>
          </a:p>
          <a:p>
            <a:r>
              <a:rPr lang="en-US" dirty="0" smtClean="0"/>
              <a:t>Research Hypothesis: Slide 8</a:t>
            </a:r>
          </a:p>
          <a:p>
            <a:r>
              <a:rPr lang="en-US" dirty="0" smtClean="0"/>
              <a:t>Methods</a:t>
            </a:r>
            <a:r>
              <a:rPr lang="en-US" dirty="0" smtClean="0"/>
              <a:t>: </a:t>
            </a:r>
            <a:r>
              <a:rPr lang="en-US" dirty="0" smtClean="0"/>
              <a:t>Slide </a:t>
            </a:r>
            <a:r>
              <a:rPr lang="en-US" dirty="0" smtClean="0"/>
              <a:t>9</a:t>
            </a:r>
          </a:p>
          <a:p>
            <a:r>
              <a:rPr lang="en-US" dirty="0" smtClean="0"/>
              <a:t>References: Slides 10-13</a:t>
            </a:r>
          </a:p>
          <a:p>
            <a:r>
              <a:rPr lang="en-US" dirty="0" err="1" smtClean="0"/>
              <a:t>Appendi</a:t>
            </a:r>
            <a:r>
              <a:rPr lang="en-US" dirty="0" smtClean="0"/>
              <a:t>(</a:t>
            </a:r>
            <a:r>
              <a:rPr lang="en-US" dirty="0" err="1" smtClean="0"/>
              <a:t>ces</a:t>
            </a:r>
            <a:r>
              <a:rPr lang="en-US" dirty="0" smtClean="0"/>
              <a:t>): </a:t>
            </a:r>
            <a:r>
              <a:rPr lang="en-US" smtClean="0"/>
              <a:t>Slides 14-17</a:t>
            </a:r>
            <a:endParaRPr lang="en-US" dirty="0" smtClean="0"/>
          </a:p>
          <a:p>
            <a:endParaRPr lang="en-US" dirty="0"/>
          </a:p>
        </p:txBody>
      </p:sp>
    </p:spTree>
    <p:extLst>
      <p:ext uri="{BB962C8B-B14F-4D97-AF65-F5344CB8AC3E}">
        <p14:creationId xmlns:p14="http://schemas.microsoft.com/office/powerpoint/2010/main" val="948473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Statement of the Problem:</a:t>
            </a:r>
            <a:endParaRPr lang="en-US" dirty="0"/>
          </a:p>
        </p:txBody>
      </p:sp>
      <p:sp>
        <p:nvSpPr>
          <p:cNvPr id="3" name="Content Placeholder 2"/>
          <p:cNvSpPr>
            <a:spLocks noGrp="1"/>
          </p:cNvSpPr>
          <p:nvPr>
            <p:ph idx="1"/>
          </p:nvPr>
        </p:nvSpPr>
        <p:spPr/>
        <p:txBody>
          <a:bodyPr/>
          <a:lstStyle/>
          <a:p>
            <a:r>
              <a:rPr lang="en-US" dirty="0" smtClean="0"/>
              <a:t>Students with </a:t>
            </a:r>
            <a:r>
              <a:rPr lang="en-US" i="1" dirty="0" smtClean="0"/>
              <a:t>disruptive behaviors </a:t>
            </a:r>
            <a:r>
              <a:rPr lang="en-US" dirty="0" smtClean="0"/>
              <a:t>hinder the learning process for themselves and their peers (Smith &amp; Rivera, 1995).</a:t>
            </a:r>
          </a:p>
          <a:p>
            <a:endParaRPr lang="en-US" dirty="0" smtClean="0"/>
          </a:p>
          <a:p>
            <a:r>
              <a:rPr lang="en-US" dirty="0" smtClean="0"/>
              <a:t>Studies show teachers in general education classrooms have significant challenges managing students with disruptive behavior (</a:t>
            </a:r>
            <a:r>
              <a:rPr lang="en-US" dirty="0" err="1" smtClean="0"/>
              <a:t>Westling</a:t>
            </a:r>
            <a:r>
              <a:rPr lang="en-US" dirty="0" smtClean="0"/>
              <a:t>, 2010).</a:t>
            </a:r>
          </a:p>
          <a:p>
            <a:pPr marL="0" indent="0">
              <a:buNone/>
            </a:pPr>
            <a:endParaRPr lang="en-US" dirty="0" smtClean="0"/>
          </a:p>
          <a:p>
            <a:r>
              <a:rPr lang="en-US" dirty="0" smtClean="0"/>
              <a:t>Students with disruptive behaviors have a higher risk of being referred for special education services (</a:t>
            </a:r>
            <a:r>
              <a:rPr lang="en-US" dirty="0" err="1" smtClean="0"/>
              <a:t>DuPaul</a:t>
            </a:r>
            <a:r>
              <a:rPr lang="en-US" dirty="0" smtClean="0"/>
              <a:t>, 1998).</a:t>
            </a:r>
          </a:p>
          <a:p>
            <a:pPr marL="0" indent="0">
              <a:buNone/>
            </a:pPr>
            <a:endParaRPr lang="en-US" dirty="0"/>
          </a:p>
        </p:txBody>
      </p:sp>
    </p:spTree>
    <p:extLst>
      <p:ext uri="{BB962C8B-B14F-4D97-AF65-F5344CB8AC3E}">
        <p14:creationId xmlns:p14="http://schemas.microsoft.com/office/powerpoint/2010/main" val="1765076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of the Literature:</a:t>
            </a:r>
            <a:br>
              <a:rPr lang="en-US" dirty="0" smtClean="0"/>
            </a:br>
            <a:r>
              <a:rPr lang="en-US" sz="3600" dirty="0" smtClean="0"/>
              <a:t>(Current Strategies)</a:t>
            </a:r>
            <a:endParaRPr lang="en-US" sz="3600" dirty="0"/>
          </a:p>
        </p:txBody>
      </p:sp>
      <p:sp>
        <p:nvSpPr>
          <p:cNvPr id="3" name="Content Placeholder 2"/>
          <p:cNvSpPr>
            <a:spLocks noGrp="1"/>
          </p:cNvSpPr>
          <p:nvPr>
            <p:ph idx="1"/>
          </p:nvPr>
        </p:nvSpPr>
        <p:spPr/>
        <p:txBody>
          <a:bodyPr/>
          <a:lstStyle/>
          <a:p>
            <a:r>
              <a:rPr lang="en-US" dirty="0" smtClean="0"/>
              <a:t>Traditionally,</a:t>
            </a:r>
            <a:r>
              <a:rPr lang="en-US" i="1" dirty="0" smtClean="0"/>
              <a:t> </a:t>
            </a:r>
            <a:r>
              <a:rPr lang="en-US" dirty="0" smtClean="0"/>
              <a:t>prevention and</a:t>
            </a:r>
            <a:r>
              <a:rPr lang="en-US" i="1" dirty="0" smtClean="0"/>
              <a:t> </a:t>
            </a:r>
            <a:r>
              <a:rPr lang="en-US" dirty="0" smtClean="0"/>
              <a:t>intervention measures are taken (Smith &amp; Rivera, 1995).</a:t>
            </a:r>
          </a:p>
          <a:p>
            <a:endParaRPr lang="en-US" dirty="0" smtClean="0"/>
          </a:p>
          <a:p>
            <a:r>
              <a:rPr lang="en-US" dirty="0" smtClean="0"/>
              <a:t>Traditional management is teacher-monitored and focuses </a:t>
            </a:r>
            <a:r>
              <a:rPr lang="en-US" dirty="0"/>
              <a:t>on </a:t>
            </a:r>
            <a:r>
              <a:rPr lang="en-US" dirty="0" smtClean="0"/>
              <a:t>reinforcements from external sources (</a:t>
            </a:r>
            <a:r>
              <a:rPr lang="en-US" dirty="0" err="1" smtClean="0"/>
              <a:t>DuPaul</a:t>
            </a:r>
            <a:r>
              <a:rPr lang="en-US" dirty="0" smtClean="0"/>
              <a:t>, 1998).</a:t>
            </a:r>
          </a:p>
          <a:p>
            <a:endParaRPr lang="en-US" dirty="0"/>
          </a:p>
          <a:p>
            <a:r>
              <a:rPr lang="en-US" dirty="0" smtClean="0"/>
              <a:t>Studies have shown that students are able to use self-management techniques effectively (Prater, 1994)</a:t>
            </a:r>
            <a:endParaRPr lang="en-US" dirty="0"/>
          </a:p>
          <a:p>
            <a:endParaRPr lang="en-US" dirty="0"/>
          </a:p>
        </p:txBody>
      </p:sp>
    </p:spTree>
    <p:extLst>
      <p:ext uri="{BB962C8B-B14F-4D97-AF65-F5344CB8AC3E}">
        <p14:creationId xmlns:p14="http://schemas.microsoft.com/office/powerpoint/2010/main" val="2068136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of the Literature:</a:t>
            </a:r>
            <a:br>
              <a:rPr lang="en-US" dirty="0" smtClean="0"/>
            </a:br>
            <a:r>
              <a:rPr lang="en-US" sz="4000" dirty="0" smtClean="0"/>
              <a:t>(Pros)</a:t>
            </a:r>
            <a:endParaRPr lang="en-US" sz="4000" dirty="0"/>
          </a:p>
        </p:txBody>
      </p:sp>
      <p:sp>
        <p:nvSpPr>
          <p:cNvPr id="3" name="Content Placeholder 2"/>
          <p:cNvSpPr>
            <a:spLocks noGrp="1"/>
          </p:cNvSpPr>
          <p:nvPr>
            <p:ph idx="1"/>
          </p:nvPr>
        </p:nvSpPr>
        <p:spPr/>
        <p:txBody>
          <a:bodyPr/>
          <a:lstStyle/>
          <a:p>
            <a:r>
              <a:rPr lang="en-US" dirty="0" smtClean="0"/>
              <a:t>Teaching students how to self-monitor has been effective for students in special and general education classrooms (Prater, 1994).</a:t>
            </a:r>
          </a:p>
          <a:p>
            <a:endParaRPr lang="en-US" dirty="0" smtClean="0"/>
          </a:p>
          <a:p>
            <a:r>
              <a:rPr lang="en-US" dirty="0" smtClean="0"/>
              <a:t>Self-monitoring can be used for students at all grade levels (</a:t>
            </a:r>
            <a:r>
              <a:rPr lang="en-US" dirty="0" err="1" smtClean="0"/>
              <a:t>Jolivette</a:t>
            </a:r>
            <a:r>
              <a:rPr lang="en-US" dirty="0" smtClean="0"/>
              <a:t>, Patton &amp; Ramsey, 2006).</a:t>
            </a:r>
          </a:p>
          <a:p>
            <a:pPr marL="0" indent="0">
              <a:buNone/>
            </a:pPr>
            <a:endParaRPr lang="en-US" dirty="0" smtClean="0"/>
          </a:p>
          <a:p>
            <a:r>
              <a:rPr lang="en-US" dirty="0" smtClean="0"/>
              <a:t>Self-monitoring relatively simple to implement and consumes less of teacher’s time with individual students (</a:t>
            </a:r>
            <a:r>
              <a:rPr lang="en-US" dirty="0" err="1" smtClean="0"/>
              <a:t>Jolivette</a:t>
            </a:r>
            <a:r>
              <a:rPr lang="en-US" dirty="0" smtClean="0"/>
              <a:t>, Patton &amp; Ramsey, 2006).</a:t>
            </a:r>
            <a:endParaRPr lang="en-US" dirty="0"/>
          </a:p>
        </p:txBody>
      </p:sp>
    </p:spTree>
    <p:extLst>
      <p:ext uri="{BB962C8B-B14F-4D97-AF65-F5344CB8AC3E}">
        <p14:creationId xmlns:p14="http://schemas.microsoft.com/office/powerpoint/2010/main" val="3950898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of the Literature:</a:t>
            </a:r>
            <a:br>
              <a:rPr lang="en-US" dirty="0" smtClean="0"/>
            </a:br>
            <a:r>
              <a:rPr lang="en-US" sz="4000" dirty="0" smtClean="0"/>
              <a:t>(Cons)</a:t>
            </a:r>
            <a:endParaRPr lang="en-US" sz="4000" dirty="0"/>
          </a:p>
        </p:txBody>
      </p:sp>
      <p:sp>
        <p:nvSpPr>
          <p:cNvPr id="3" name="Content Placeholder 2"/>
          <p:cNvSpPr>
            <a:spLocks noGrp="1"/>
          </p:cNvSpPr>
          <p:nvPr>
            <p:ph idx="1"/>
          </p:nvPr>
        </p:nvSpPr>
        <p:spPr/>
        <p:txBody>
          <a:bodyPr/>
          <a:lstStyle/>
          <a:p>
            <a:r>
              <a:rPr lang="en-US" dirty="0" smtClean="0"/>
              <a:t>Research has been limited due to the </a:t>
            </a:r>
            <a:r>
              <a:rPr lang="en-US" dirty="0"/>
              <a:t>m</a:t>
            </a:r>
            <a:r>
              <a:rPr lang="en-US" dirty="0" smtClean="0"/>
              <a:t>ajority of self-monitoring studies done in special education populations (</a:t>
            </a:r>
            <a:r>
              <a:rPr lang="en-US" dirty="0" err="1" smtClean="0"/>
              <a:t>DuPaul</a:t>
            </a:r>
            <a:r>
              <a:rPr lang="en-US" dirty="0" smtClean="0"/>
              <a:t> &amp; Hoff, 1998).</a:t>
            </a:r>
          </a:p>
          <a:p>
            <a:endParaRPr lang="en-US" dirty="0" smtClean="0"/>
          </a:p>
          <a:p>
            <a:r>
              <a:rPr lang="en-US" dirty="0" smtClean="0"/>
              <a:t>Studies in general education classrooms are usually limited to very few students, therefore evidence cannot be generalized (Jull, 2009).</a:t>
            </a:r>
          </a:p>
          <a:p>
            <a:endParaRPr lang="en-US" dirty="0" smtClean="0"/>
          </a:p>
          <a:p>
            <a:r>
              <a:rPr lang="en-US" dirty="0" smtClean="0"/>
              <a:t>Studies have not been conclusive over long-term periods (Jull, 2009).</a:t>
            </a:r>
            <a:endParaRPr lang="en-US" dirty="0"/>
          </a:p>
        </p:txBody>
      </p:sp>
    </p:spTree>
    <p:extLst>
      <p:ext uri="{BB962C8B-B14F-4D97-AF65-F5344CB8AC3E}">
        <p14:creationId xmlns:p14="http://schemas.microsoft.com/office/powerpoint/2010/main" val="1182042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of Literature:</a:t>
            </a:r>
            <a:br>
              <a:rPr lang="en-US" dirty="0" smtClean="0"/>
            </a:br>
            <a:r>
              <a:rPr lang="en-US" sz="4000" dirty="0" smtClean="0"/>
              <a:t>(Theorist)</a:t>
            </a:r>
            <a:endParaRPr lang="en-US" sz="4000" dirty="0"/>
          </a:p>
        </p:txBody>
      </p:sp>
      <p:sp>
        <p:nvSpPr>
          <p:cNvPr id="3" name="Content Placeholder 2"/>
          <p:cNvSpPr>
            <a:spLocks noGrp="1"/>
          </p:cNvSpPr>
          <p:nvPr>
            <p:ph idx="1"/>
          </p:nvPr>
        </p:nvSpPr>
        <p:spPr/>
        <p:txBody>
          <a:bodyPr/>
          <a:lstStyle/>
          <a:p>
            <a:r>
              <a:rPr lang="en-US" dirty="0" smtClean="0"/>
              <a:t>William </a:t>
            </a:r>
            <a:r>
              <a:rPr lang="en-US" dirty="0" err="1" smtClean="0"/>
              <a:t>Glasser’s</a:t>
            </a:r>
            <a:r>
              <a:rPr lang="en-US" dirty="0" smtClean="0"/>
              <a:t> (1925-) “choice theory” is closely related to the concept of self-monitoring. It is based on the belief that behavior is something we can control. He theorizes that students are able to manage their own behavior without coercion (Bucher &amp; Manning, 2001).</a:t>
            </a:r>
            <a:endParaRPr lang="en-US" dirty="0"/>
          </a:p>
        </p:txBody>
      </p:sp>
    </p:spTree>
    <p:extLst>
      <p:ext uri="{BB962C8B-B14F-4D97-AF65-F5344CB8AC3E}">
        <p14:creationId xmlns:p14="http://schemas.microsoft.com/office/powerpoint/2010/main" val="1304857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Hypothesis: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Implementing </a:t>
            </a:r>
            <a:r>
              <a:rPr lang="en-US" dirty="0"/>
              <a:t>self-monitoring strategies to 5 second-grade students, three times per week </a:t>
            </a:r>
            <a:r>
              <a:rPr lang="en-US" dirty="0" smtClean="0"/>
              <a:t>after a 50-minute period during a </a:t>
            </a:r>
            <a:r>
              <a:rPr lang="en-US" dirty="0"/>
              <a:t>four-week period, at P.S. X in Brooklyn, New York, will decrease disruptive behaviors of talking at wrong times and getting out of their seats as measured by ABAB behavior management strategy.</a:t>
            </a:r>
          </a:p>
          <a:p>
            <a:pPr marL="0" indent="0">
              <a:buNone/>
            </a:pPr>
            <a:endParaRPr lang="en-US" dirty="0"/>
          </a:p>
        </p:txBody>
      </p:sp>
    </p:spTree>
    <p:extLst>
      <p:ext uri="{BB962C8B-B14F-4D97-AF65-F5344CB8AC3E}">
        <p14:creationId xmlns:p14="http://schemas.microsoft.com/office/powerpoint/2010/main" val="3357875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p:txBody>
          <a:bodyPr>
            <a:normAutofit/>
          </a:bodyPr>
          <a:lstStyle/>
          <a:p>
            <a:r>
              <a:rPr lang="en-US" u="sng" dirty="0" smtClean="0"/>
              <a:t>Participants</a:t>
            </a:r>
            <a:r>
              <a:rPr lang="en-US" dirty="0" smtClean="0"/>
              <a:t> will be </a:t>
            </a:r>
            <a:r>
              <a:rPr lang="en-US" dirty="0"/>
              <a:t>5 second-grade students from P.S. X located in Brooklyn, New York in a general education </a:t>
            </a:r>
            <a:r>
              <a:rPr lang="en-US" dirty="0" smtClean="0"/>
              <a:t>classroom, identified as </a:t>
            </a:r>
            <a:r>
              <a:rPr lang="en-US" dirty="0"/>
              <a:t>having disruptive </a:t>
            </a:r>
            <a:r>
              <a:rPr lang="en-US" dirty="0" smtClean="0"/>
              <a:t>behaviors (talking </a:t>
            </a:r>
            <a:r>
              <a:rPr lang="en-US" dirty="0"/>
              <a:t>out of turn and getting out of their </a:t>
            </a:r>
            <a:r>
              <a:rPr lang="en-US" dirty="0" smtClean="0"/>
              <a:t>seats). </a:t>
            </a:r>
            <a:endParaRPr lang="en-US" dirty="0"/>
          </a:p>
          <a:p>
            <a:pPr marL="0" indent="0">
              <a:buNone/>
            </a:pPr>
            <a:endParaRPr lang="en-US" dirty="0"/>
          </a:p>
          <a:p>
            <a:r>
              <a:rPr lang="en-US" u="sng" dirty="0" err="1" smtClean="0"/>
              <a:t>Instuments</a:t>
            </a:r>
            <a:r>
              <a:rPr lang="en-US" dirty="0" smtClean="0"/>
              <a:t> used will be consent forms given to students’ parents, school principal, </a:t>
            </a:r>
            <a:r>
              <a:rPr lang="en-US" dirty="0"/>
              <a:t>and </a:t>
            </a:r>
            <a:r>
              <a:rPr lang="en-US" dirty="0" smtClean="0"/>
              <a:t>teacher. Students </a:t>
            </a:r>
            <a:r>
              <a:rPr lang="en-US" dirty="0"/>
              <a:t>will be given a daily behavior sheet or checklist </a:t>
            </a:r>
            <a:r>
              <a:rPr lang="en-US" dirty="0" smtClean="0"/>
              <a:t>to use for self-monitoring.</a:t>
            </a:r>
            <a:endParaRPr lang="en-US" dirty="0"/>
          </a:p>
        </p:txBody>
      </p:sp>
    </p:spTree>
    <p:extLst>
      <p:ext uri="{BB962C8B-B14F-4D97-AF65-F5344CB8AC3E}">
        <p14:creationId xmlns:p14="http://schemas.microsoft.com/office/powerpoint/2010/main" val="38113431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959</TotalTime>
  <Words>632</Words>
  <Application>Microsoft Office PowerPoint</Application>
  <PresentationFormat>On-screen Show (4:3)</PresentationFormat>
  <Paragraphs>146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Decatur</vt:lpstr>
      <vt:lpstr>Self-Monitoring and its Effect on Reducing Disruptive Behaviors in General Education Classrooms</vt:lpstr>
      <vt:lpstr>Table of Contents:</vt:lpstr>
      <vt:lpstr>Statement of the Problem:</vt:lpstr>
      <vt:lpstr>Review of the Literature: (Current Strategies)</vt:lpstr>
      <vt:lpstr>Review of the Literature: (Pros)</vt:lpstr>
      <vt:lpstr>Review of the Literature: (Cons)</vt:lpstr>
      <vt:lpstr>Review of Literature: (Theorist)</vt:lpstr>
      <vt:lpstr>Research Hypothesis:</vt:lpstr>
      <vt:lpstr>Methods:</vt:lpstr>
      <vt:lpstr>References:</vt:lpstr>
      <vt:lpstr>References:</vt:lpstr>
      <vt:lpstr>References:</vt:lpstr>
      <vt:lpstr>References:</vt:lpstr>
      <vt:lpstr>Appendix A:</vt:lpstr>
      <vt:lpstr>Appendix B:</vt:lpstr>
      <vt:lpstr>Appendix C:</vt:lpstr>
      <vt:lpstr>Appendix 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Behavior Management: Self-Monitoring Strategies</dc:title>
  <dc:creator>Cecilia</dc:creator>
  <cp:lastModifiedBy>Cecilia</cp:lastModifiedBy>
  <cp:revision>26</cp:revision>
  <cp:lastPrinted>2011-12-13T20:15:03Z</cp:lastPrinted>
  <dcterms:created xsi:type="dcterms:W3CDTF">2011-10-14T02:42:46Z</dcterms:created>
  <dcterms:modified xsi:type="dcterms:W3CDTF">2011-12-13T20:21:47Z</dcterms:modified>
</cp:coreProperties>
</file>